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6E66F-11B0-4D53-92C4-1B872A446587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398D-DA1B-4A2C-862C-E4CC4BC6BD0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6E66F-11B0-4D53-92C4-1B872A446587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398D-DA1B-4A2C-862C-E4CC4BC6BD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6E66F-11B0-4D53-92C4-1B872A446587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502398D-DA1B-4A2C-862C-E4CC4BC6BD0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6E66F-11B0-4D53-92C4-1B872A446587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398D-DA1B-4A2C-862C-E4CC4BC6BD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6E66F-11B0-4D53-92C4-1B872A446587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398D-DA1B-4A2C-862C-E4CC4BC6BD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6E66F-11B0-4D53-92C4-1B872A446587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398D-DA1B-4A2C-862C-E4CC4BC6BD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6E66F-11B0-4D53-92C4-1B872A446587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398D-DA1B-4A2C-862C-E4CC4BC6BD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6E66F-11B0-4D53-92C4-1B872A446587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398D-DA1B-4A2C-862C-E4CC4BC6BD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6E66F-11B0-4D53-92C4-1B872A446587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398D-DA1B-4A2C-862C-E4CC4BC6BD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6E66F-11B0-4D53-92C4-1B872A446587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398D-DA1B-4A2C-862C-E4CC4BC6BD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6E66F-11B0-4D53-92C4-1B872A446587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2398D-DA1B-4A2C-862C-E4CC4BC6BD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566E66F-11B0-4D53-92C4-1B872A446587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502398D-DA1B-4A2C-862C-E4CC4BC6BD01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1470025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Музыкальная форма</a:t>
            </a:r>
            <a:endParaRPr lang="ru-RU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24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869160"/>
            <a:ext cx="2176108" cy="1031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000" b="1" i="1" dirty="0" smtClean="0">
                <a:solidFill>
                  <a:srgbClr val="C00000"/>
                </a:solidFill>
              </a:rPr>
              <a:t>Музыкальные построения</a:t>
            </a:r>
            <a:endParaRPr lang="ru-RU" sz="5000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8054" y="1657814"/>
            <a:ext cx="8229600" cy="472351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Музыкальное произведение состоит из различных по величине фрагментов. Они имеют разную степень законченности и называются </a:t>
            </a:r>
            <a:r>
              <a:rPr lang="ru-RU" i="1" dirty="0" smtClean="0">
                <a:solidFill>
                  <a:schemeClr val="bg2">
                    <a:lumMod val="50000"/>
                  </a:schemeClr>
                </a:solidFill>
              </a:rPr>
              <a:t>музыкальными построениями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. Эти построения отделяются друг от друга </a:t>
            </a:r>
            <a:r>
              <a:rPr lang="ru-RU" i="1" dirty="0" smtClean="0">
                <a:solidFill>
                  <a:schemeClr val="bg2">
                    <a:lumMod val="50000"/>
                  </a:schemeClr>
                </a:solidFill>
              </a:rPr>
              <a:t>цезурами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Цезура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– это граница между музыкальными построениями. В нотном письме цезура обозначается вот так: 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45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Самое маленькое построение в музыкальной речи – </a:t>
            </a:r>
            <a:r>
              <a:rPr lang="ru-RU" sz="320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мотив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(от латинского «</a:t>
            </a:r>
            <a:r>
              <a:rPr lang="ru-RU" sz="3200" b="0" i="1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мовео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» - «</a:t>
            </a:r>
            <a:r>
              <a:rPr lang="ru-RU" sz="3200" b="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двигаю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»). </a:t>
            </a:r>
            <a:b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</a:b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Это слово пришло к нам из Италии. В 18 веке так называли наиболее яркий и запоминающийся мелодический оборот. Именно его напевали слушатели, выходя из театра после оперного представления. </a:t>
            </a:r>
            <a:b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</a:b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Мотив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– это наименьшее музыкальное построение. В нем объединяются несколько безударных звуков и один ударный – акцент. Мотив можно сравнить со словом: </a:t>
            </a:r>
            <a:b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</a:br>
            <a:r>
              <a:rPr lang="ru-RU" sz="3200" b="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                          </a:t>
            </a:r>
            <a:r>
              <a:rPr lang="ru-RU" sz="3200" b="0" i="1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мо</a:t>
            </a:r>
            <a:r>
              <a:rPr lang="ru-RU" sz="3200" b="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-</a:t>
            </a:r>
            <a:r>
              <a:rPr lang="ru-RU" sz="3200" b="0" i="1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ро</a:t>
            </a:r>
            <a:r>
              <a:rPr lang="ru-RU" sz="3200" b="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-же-но-е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.</a:t>
            </a:r>
            <a:endParaRPr lang="ru-RU" sz="3200" b="0" dirty="0">
              <a:solidFill>
                <a:schemeClr val="bg1">
                  <a:lumMod val="95000"/>
                  <a:lumOff val="5000"/>
                </a:schemeClr>
              </a:solidFill>
              <a:effectLst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876256" y="537321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474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Мотив – не только наименьшее музыкальное построение, но и характерная часть </a:t>
            </a:r>
            <a:r>
              <a:rPr lang="ru-RU" sz="3200" b="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музыкальной темы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. </a:t>
            </a:r>
            <a:b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</a:b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Музыкальная тема 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– это короткое построение, которое выражает музыкальный образ. Темы могут быть очень короткими или достаточно развитыми. Короткие темы состоят из 1-2 мотивов и служат источником для последующего развития. А в танцевальной музыке тема может занимать целый период, тогда развитие начинается в самой теме.</a:t>
            </a:r>
            <a:endParaRPr lang="ru-RU" sz="3200" b="0" dirty="0">
              <a:solidFill>
                <a:schemeClr val="bg1">
                  <a:lumMod val="95000"/>
                  <a:lumOff val="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3043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Более крупное музыкальное построение называется </a:t>
            </a:r>
            <a:r>
              <a:rPr lang="ru-RU" sz="320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фразой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. В переводе с греческого «</a:t>
            </a:r>
            <a:r>
              <a:rPr lang="ru-RU" sz="3200" b="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фраза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» - это «</a:t>
            </a:r>
            <a:r>
              <a:rPr lang="ru-RU" sz="3200" b="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выражение, способ выражения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». 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Музыкальная фраза 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– это незаконченное построение, состоящее из двух или нескольких мотивов. Иногда фраза может быть слитным построением и не делиться на мотивы. Сначала фраза была связана со словом, дыханием в вокальной музыке. Позднее, с развитием инструментальной музыки, фраза получила более широкое толкование.</a:t>
            </a:r>
            <a:endParaRPr lang="ru-RU" sz="3200" b="0" dirty="0">
              <a:solidFill>
                <a:schemeClr val="bg1">
                  <a:lumMod val="95000"/>
                  <a:lumOff val="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4865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pPr algn="just"/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Фразы объединяются в музыкальные построения, которые называются </a:t>
            </a:r>
            <a:r>
              <a:rPr lang="ru-RU" sz="320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предложениями</a:t>
            </a:r>
            <a:r>
              <a:rPr lang="ru-RU" sz="3200" b="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.</a:t>
            </a:r>
            <a:br>
              <a:rPr lang="ru-RU" sz="3200" b="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</a:b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Предложение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– это относительно законченное музыкальное построение, состоящее из двух или нескольких фраз. Предложение завершается </a:t>
            </a:r>
            <a:r>
              <a:rPr lang="ru-RU" sz="3200" b="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кадансом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. </a:t>
            </a:r>
            <a:b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</a:b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Каданс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(от латинского «</a:t>
            </a:r>
            <a:r>
              <a:rPr lang="ru-RU" sz="3200" b="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кадо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» - «падаю», «оканчиваюсь») – это заключительный музыкальный оборот. Каданс завершает музыкальное произведение, его часть или отдельное построение.</a:t>
            </a:r>
            <a:endParaRPr lang="ru-RU" sz="3200" b="0" dirty="0">
              <a:solidFill>
                <a:schemeClr val="bg1">
                  <a:lumMod val="95000"/>
                  <a:lumOff val="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8491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pPr algn="just"/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Из предложений составляется </a:t>
            </a:r>
            <a:r>
              <a:rPr lang="ru-RU" sz="320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период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. </a:t>
            </a:r>
            <a:b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</a:b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Период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– это законченное построение, самая маленькая одночастная форма.</a:t>
            </a:r>
            <a:b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</a:br>
            <a:r>
              <a:rPr lang="ru-RU" sz="3200" b="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/>
            </a:r>
            <a:br>
              <a:rPr lang="ru-RU" sz="3200" b="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734725"/>
              </p:ext>
            </p:extLst>
          </p:nvPr>
        </p:nvGraphicFramePr>
        <p:xfrm>
          <a:off x="539552" y="2780928"/>
          <a:ext cx="8064896" cy="325323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10090">
                <a:tc gridSpan="8"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ПЕРИОД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90">
                <a:tc gridSpan="4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предложение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предложение</a:t>
                      </a:r>
                    </a:p>
                    <a:p>
                      <a:pPr algn="ctr"/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09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фраза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фраза</a:t>
                      </a: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фраза</a:t>
                      </a: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фраза</a:t>
                      </a: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09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мотив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мотив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мотив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мотив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мотив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мотив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мотив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мотив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357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  <a:buFont typeface="Courier New" pitchFamily="49" charset="0"/>
              <a:buChar char="o"/>
            </a:pPr>
            <a:r>
              <a:rPr lang="ru-RU" sz="3000" dirty="0">
                <a:solidFill>
                  <a:schemeClr val="bg1"/>
                </a:solidFill>
              </a:rPr>
              <a:t>П</a:t>
            </a:r>
            <a:r>
              <a:rPr lang="ru-RU" sz="3000" dirty="0" smtClean="0">
                <a:solidFill>
                  <a:schemeClr val="bg1"/>
                </a:solidFill>
              </a:rPr>
              <a:t>овторного строения       </a:t>
            </a:r>
            <a:r>
              <a:rPr lang="ru-RU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   </a:t>
            </a:r>
            <a:r>
              <a:rPr lang="ru-RU" sz="3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600"/>
              </a:spcAft>
              <a:buFont typeface="Courier New" pitchFamily="49" charset="0"/>
              <a:buChar char="o"/>
            </a:pPr>
            <a:r>
              <a:rPr lang="ru-RU" sz="3000" dirty="0" err="1" smtClean="0">
                <a:solidFill>
                  <a:schemeClr val="bg1"/>
                </a:solidFill>
              </a:rPr>
              <a:t>Неповторного</a:t>
            </a:r>
            <a:r>
              <a:rPr lang="ru-RU" sz="3000" dirty="0" smtClean="0">
                <a:solidFill>
                  <a:schemeClr val="bg1"/>
                </a:solidFill>
              </a:rPr>
              <a:t> строения   </a:t>
            </a:r>
            <a:r>
              <a:rPr lang="ru-RU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   в</a:t>
            </a:r>
          </a:p>
          <a:p>
            <a:pPr>
              <a:spcAft>
                <a:spcPts val="600"/>
              </a:spcAft>
              <a:buFont typeface="Courier New" pitchFamily="49" charset="0"/>
              <a:buChar char="o"/>
            </a:pPr>
            <a:r>
              <a:rPr lang="ru-RU" sz="3000" dirty="0">
                <a:solidFill>
                  <a:schemeClr val="bg1"/>
                </a:solidFill>
              </a:rPr>
              <a:t>К</a:t>
            </a:r>
            <a:r>
              <a:rPr lang="ru-RU" sz="3000" dirty="0" smtClean="0">
                <a:solidFill>
                  <a:schemeClr val="bg1"/>
                </a:solidFill>
              </a:rPr>
              <a:t>вадратного строения  </a:t>
            </a:r>
            <a:r>
              <a:rPr lang="ru-RU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+ 4</a:t>
            </a:r>
            <a:r>
              <a:rPr lang="ru-RU" sz="3000" dirty="0" smtClean="0">
                <a:solidFill>
                  <a:schemeClr val="bg1"/>
                </a:solidFill>
              </a:rPr>
              <a:t>  или </a:t>
            </a:r>
            <a:r>
              <a:rPr lang="ru-RU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+ 8</a:t>
            </a:r>
          </a:p>
          <a:p>
            <a:pPr>
              <a:spcAft>
                <a:spcPts val="600"/>
              </a:spcAft>
              <a:buFont typeface="Courier New" pitchFamily="49" charset="0"/>
              <a:buChar char="o"/>
            </a:pPr>
            <a:r>
              <a:rPr lang="ru-RU" sz="3000" dirty="0">
                <a:solidFill>
                  <a:schemeClr val="bg1"/>
                </a:solidFill>
              </a:rPr>
              <a:t>С</a:t>
            </a:r>
            <a:r>
              <a:rPr lang="ru-RU" sz="3000" dirty="0" smtClean="0">
                <a:solidFill>
                  <a:schemeClr val="bg1"/>
                </a:solidFill>
              </a:rPr>
              <a:t> дополнением (кодой)    </a:t>
            </a:r>
            <a:r>
              <a:rPr lang="ru-RU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    </a:t>
            </a:r>
            <a:r>
              <a:rPr lang="ru-RU" sz="3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кода</a:t>
            </a:r>
          </a:p>
          <a:p>
            <a:pPr>
              <a:spcAft>
                <a:spcPts val="600"/>
              </a:spcAft>
              <a:buFont typeface="Courier New" pitchFamily="49" charset="0"/>
              <a:buChar char="o"/>
            </a:pPr>
            <a:r>
              <a:rPr lang="ru-RU" sz="3000" dirty="0" smtClean="0">
                <a:solidFill>
                  <a:schemeClr val="bg1"/>
                </a:solidFill>
              </a:rPr>
              <a:t>Единого строения (не делится на предложения, только на фразы)     </a:t>
            </a:r>
            <a:r>
              <a:rPr lang="ru-RU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  <a:p>
            <a:pPr>
              <a:spcAft>
                <a:spcPts val="600"/>
              </a:spcAft>
              <a:buFont typeface="Courier New" pitchFamily="49" charset="0"/>
              <a:buChar char="o"/>
            </a:pPr>
            <a:r>
              <a:rPr lang="ru-RU" sz="3000" dirty="0" err="1" smtClean="0">
                <a:solidFill>
                  <a:schemeClr val="bg1"/>
                </a:solidFill>
              </a:rPr>
              <a:t>Однотональный</a:t>
            </a:r>
            <a:r>
              <a:rPr lang="ru-RU" sz="3000" dirty="0" smtClean="0">
                <a:solidFill>
                  <a:schemeClr val="bg1"/>
                </a:solidFill>
              </a:rPr>
              <a:t>  ( тональность не изменяется)</a:t>
            </a:r>
          </a:p>
          <a:p>
            <a:pPr>
              <a:spcAft>
                <a:spcPts val="600"/>
              </a:spcAft>
              <a:buFont typeface="Courier New" pitchFamily="49" charset="0"/>
              <a:buChar char="o"/>
            </a:pPr>
            <a:r>
              <a:rPr lang="ru-RU" sz="3000" dirty="0" smtClean="0">
                <a:solidFill>
                  <a:schemeClr val="bg1"/>
                </a:solidFill>
              </a:rPr>
              <a:t>Модулирующий  (начинается в одной тональности, заканчивается а другой)</a:t>
            </a:r>
            <a:endParaRPr lang="ru-RU" sz="3000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Разновидности периода</a:t>
            </a:r>
            <a:endParaRPr lang="ru-RU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81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pPr algn="just"/>
            <a:r>
              <a:rPr lang="ru-RU" sz="3200" b="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Период - </a:t>
            </a:r>
            <a:r>
              <a:rPr lang="ru-RU" sz="3200" b="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с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амая 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маленькая музыкальная 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форма. 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В этой форме можно найти много миниатюр. Но чаще всего музыкальное произведение </a:t>
            </a:r>
            <a:r>
              <a:rPr lang="ru-RU" sz="3200" b="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состоит из нескольких периодов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, например, 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из двух периодов состоит двухчастная форма, из 3-х – трехчастная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. Это 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простые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формы. В вокальной музыке встречается 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куплетная форма, она тоже простая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. Бывают еще 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сложные и крупные формы</a:t>
            </a:r>
            <a:r>
              <a:rPr lang="ru-RU" sz="3200" b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. Чтобы не запутаться в них, мы начнем изучать эти формы по порядку.</a:t>
            </a:r>
            <a:endParaRPr lang="ru-RU" sz="3200" b="0" dirty="0">
              <a:solidFill>
                <a:schemeClr val="bg1">
                  <a:lumMod val="95000"/>
                  <a:lumOff val="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7701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100</TotalTime>
  <Words>315</Words>
  <Application>Microsoft Office PowerPoint</Application>
  <PresentationFormat>Экран (4:3)</PresentationFormat>
  <Paragraphs>33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Book Antiqua</vt:lpstr>
      <vt:lpstr>Courier New</vt:lpstr>
      <vt:lpstr>Lucida Sans</vt:lpstr>
      <vt:lpstr>Times New Roman</vt:lpstr>
      <vt:lpstr>Wingdings</vt:lpstr>
      <vt:lpstr>Wingdings 2</vt:lpstr>
      <vt:lpstr>Wingdings 3</vt:lpstr>
      <vt:lpstr>Апекс</vt:lpstr>
      <vt:lpstr>Музыкальная форма</vt:lpstr>
      <vt:lpstr>Музыкальные построения</vt:lpstr>
      <vt:lpstr>Самое маленькое построение в музыкальной речи – мотив (от латинского «мовео» - «двигаю»).  Это слово пришло к нам из Италии. В 18 веке так называли наиболее яркий и запоминающийся мелодический оборот. Именно его напевали слушатели, выходя из театра после оперного представления.  Мотив – это наименьшее музыкальное построение. В нем объединяются несколько безударных звуков и один ударный – акцент. Мотив можно сравнить со словом:                              мо-ро-же-но-е.</vt:lpstr>
      <vt:lpstr>Мотив – не только наименьшее музыкальное построение, но и характерная часть музыкальной темы.  Музыкальная тема – это короткое построение, которое выражает музыкальный образ. Темы могут быть очень короткими или достаточно развитыми. Короткие темы состоят из 1-2 мотивов и служат источником для последующего развития. А в танцевальной музыке тема может занимать целый период, тогда развитие начинается в самой теме.</vt:lpstr>
      <vt:lpstr>Более крупное музыкальное построение называется фразой. В переводе с греческого «фраза» - это «выражение, способ выражения». Музыкальная фраза – это незаконченное построение, состоящее из двух или нескольких мотивов. Иногда фраза может быть слитным построением и не делиться на мотивы. Сначала фраза была связана со словом, дыханием в вокальной музыке. Позднее, с развитием инструментальной музыки, фраза получила более широкое толкование.</vt:lpstr>
      <vt:lpstr>Фразы объединяются в музыкальные построения, которые называются предложениями. Предложение – это относительно законченное музыкальное построение, состоящее из двух или нескольких фраз. Предложение завершается кадансом.  Каданс (от латинского «кадо» - «падаю», «оканчиваюсь») – это заключительный музыкальный оборот. Каданс завершает музыкальное произведение, его часть или отдельное построение.</vt:lpstr>
      <vt:lpstr>Из предложений составляется период.  Период – это законченное построение, самая маленькая одночастная форма.       </vt:lpstr>
      <vt:lpstr>Разновидности периода</vt:lpstr>
      <vt:lpstr>Период - самая маленькая музыкальная форма. В этой форме можно найти много миниатюр. Но чаще всего музыкальное произведение состоит из нескольких периодов, например, из двух периодов состоит двухчастная форма, из 3-х – трехчастная. Это простые формы. В вокальной музыке встречается куплетная форма, она тоже простая. Бывают еще сложные и крупные формы. Чтобы не запутаться в них, мы начнем изучать эти формы по порядку.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Музыкальная форма</dc:title>
  <dc:creator>admin</dc:creator>
  <cp:lastModifiedBy>-</cp:lastModifiedBy>
  <cp:revision>11</cp:revision>
  <dcterms:created xsi:type="dcterms:W3CDTF">2020-09-08T00:11:19Z</dcterms:created>
  <dcterms:modified xsi:type="dcterms:W3CDTF">2024-07-30T07:08:22Z</dcterms:modified>
</cp:coreProperties>
</file>